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(MS)" panose="020B0604020202020204" charset="0"/>
      <p:regular r:id="rId22"/>
    </p:embeddedFont>
    <p:embeddedFont>
      <p:font typeface="Nyutro Sans" panose="020B0604020202020204" charset="0"/>
      <p:regular r:id="rId23"/>
    </p:embeddedFont>
    <p:embeddedFont>
      <p:font typeface="Nyutro Sans Bold" panose="020B0604020202020204" charset="0"/>
      <p:regular r:id="rId24"/>
    </p:embeddedFont>
    <p:embeddedFont>
      <p:font typeface="Times New Roman" panose="02020603050405020304" pitchFamily="18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7" Type="http://schemas.openxmlformats.org/officeDocument/2006/relationships/image" Target="../media/image11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448800" y="5018088"/>
            <a:ext cx="7772400" cy="3859212"/>
            <a:chOff x="0" y="0"/>
            <a:chExt cx="10363200" cy="514561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363200" cy="5145616"/>
            </a:xfrm>
            <a:custGeom>
              <a:avLst/>
              <a:gdLst/>
              <a:ahLst/>
              <a:cxnLst/>
              <a:rect l="l" t="t" r="r" b="b"/>
              <a:pathLst>
                <a:path w="10363200" h="5145616">
                  <a:moveTo>
                    <a:pt x="0" y="0"/>
                  </a:moveTo>
                  <a:lnTo>
                    <a:pt x="10363200" y="0"/>
                  </a:lnTo>
                  <a:lnTo>
                    <a:pt x="10363200" y="5145616"/>
                  </a:lnTo>
                  <a:lnTo>
                    <a:pt x="0" y="51456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10363200" cy="522181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280"/>
                </a:lnSpc>
              </a:pPr>
              <a:r>
                <a:rPr lang="en-US" sz="4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Submitted To:</a:t>
              </a:r>
            </a:p>
            <a:p>
              <a:pPr algn="ctr">
                <a:lnSpc>
                  <a:spcPts val="5280"/>
                </a:lnSpc>
              </a:pPr>
              <a:r>
                <a:rPr lang="en-US" sz="4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Dr. Md. Nazrul Islam</a:t>
              </a:r>
            </a:p>
            <a:p>
              <a:pPr algn="ctr">
                <a:lnSpc>
                  <a:spcPts val="5280"/>
                </a:lnSpc>
              </a:pPr>
              <a:r>
                <a:rPr lang="en-US" sz="4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Associate Professor</a:t>
              </a:r>
            </a:p>
            <a:p>
              <a:pPr algn="ctr">
                <a:lnSpc>
                  <a:spcPts val="5280"/>
                </a:lnSpc>
              </a:pPr>
              <a:r>
                <a:rPr lang="en-US" sz="44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Dept. of ICT, MBSTU</a:t>
              </a:r>
            </a:p>
            <a:p>
              <a:pPr algn="ctr">
                <a:lnSpc>
                  <a:spcPts val="5280"/>
                </a:lnSpc>
              </a:pPr>
              <a:endParaRPr lang="en-US" sz="4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222266" y="512445"/>
            <a:ext cx="13914120" cy="308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 dirty="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Satellite: Used for global connectivity</a:t>
            </a:r>
          </a:p>
          <a:p>
            <a:pPr algn="ctr">
              <a:lnSpc>
                <a:spcPts val="5280"/>
              </a:lnSpc>
            </a:pPr>
            <a:endParaRPr lang="en-US" sz="4800" dirty="0"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ts val="5280"/>
              </a:lnSpc>
            </a:pPr>
            <a:r>
              <a:rPr lang="en-US" sz="4400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 Title: Wireless and Mobile Communication</a:t>
            </a:r>
          </a:p>
          <a:p>
            <a:pPr algn="ctr">
              <a:lnSpc>
                <a:spcPts val="5280"/>
              </a:lnSpc>
            </a:pPr>
            <a:r>
              <a:rPr lang="en-US" sz="4400" dirty="0">
                <a:solidFill>
                  <a:srgbClr val="4040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 Code: ICT-4201</a:t>
            </a:r>
          </a:p>
          <a:p>
            <a:pPr algn="ctr">
              <a:lnSpc>
                <a:spcPts val="5280"/>
              </a:lnSpc>
            </a:pPr>
            <a:endParaRPr lang="en-US" sz="4400" dirty="0">
              <a:solidFill>
                <a:srgbClr val="4040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228600" y="190501"/>
            <a:ext cx="2514600" cy="2638190"/>
            <a:chOff x="0" y="0"/>
            <a:chExt cx="3352800" cy="351758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352800" cy="3517646"/>
            </a:xfrm>
            <a:custGeom>
              <a:avLst/>
              <a:gdLst/>
              <a:ahLst/>
              <a:cxnLst/>
              <a:rect l="l" t="t" r="r" b="b"/>
              <a:pathLst>
                <a:path w="3352800" h="3517646">
                  <a:moveTo>
                    <a:pt x="0" y="0"/>
                  </a:moveTo>
                  <a:lnTo>
                    <a:pt x="3352800" y="0"/>
                  </a:lnTo>
                  <a:lnTo>
                    <a:pt x="3352800" y="3517646"/>
                  </a:lnTo>
                  <a:lnTo>
                    <a:pt x="0" y="35176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1388" b="-1387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767840" y="5189220"/>
            <a:ext cx="6217920" cy="4139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Submitted By:</a:t>
            </a:r>
          </a:p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Muraduzzaman Asha</a:t>
            </a:r>
          </a:p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ID: IT-21014</a:t>
            </a:r>
          </a:p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4th year 2nd Semester</a:t>
            </a:r>
          </a:p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ICT, MBSTU</a:t>
            </a:r>
          </a:p>
          <a:p>
            <a:pPr algn="l">
              <a:lnSpc>
                <a:spcPts val="5280"/>
              </a:lnSpc>
            </a:pPr>
            <a:endParaRPr lang="en-US" sz="440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sp>
        <p:nvSpPr>
          <p:cNvPr id="10" name="AutoShape 10"/>
          <p:cNvSpPr/>
          <p:nvPr/>
        </p:nvSpPr>
        <p:spPr>
          <a:xfrm rot="5392060">
            <a:off x="6624632" y="6819900"/>
            <a:ext cx="4124336" cy="0"/>
          </a:xfrm>
          <a:prstGeom prst="line">
            <a:avLst/>
          </a:prstGeom>
          <a:ln w="9525" cap="rnd">
            <a:solidFill>
              <a:srgbClr val="9BBB5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rot="5390035">
            <a:off x="6815131" y="6781800"/>
            <a:ext cx="3286139" cy="0"/>
          </a:xfrm>
          <a:prstGeom prst="line">
            <a:avLst/>
          </a:prstGeom>
          <a:ln w="9525" cap="rnd">
            <a:solidFill>
              <a:srgbClr val="4F81B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rot="5390035">
            <a:off x="7272331" y="6781800"/>
            <a:ext cx="3286139" cy="0"/>
          </a:xfrm>
          <a:prstGeom prst="line">
            <a:avLst/>
          </a:prstGeom>
          <a:ln w="9525" cap="rnd">
            <a:solidFill>
              <a:srgbClr val="4F81BD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00100"/>
            <a:ext cx="9763125" cy="226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Connectivity in Crisis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95325" y="3138488"/>
            <a:ext cx="973455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Leveraging satellites for emergency response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95325" y="6757950"/>
            <a:ext cx="6858000" cy="1855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During natural disasters, satellites provide critical communication support, enabling first responders to coordinate effectively and ensure timely delivery of aid to affected regions.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953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Real-World Applications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58125" y="6757950"/>
            <a:ext cx="6858000" cy="229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Successful satellite deployments in disaster zones have transformed rescue efforts, significantly improving connectivity and communication capabilities in areas hit by earthquakes, hurricanes, and other emergencies.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81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Success Stories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66750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981575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296400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611225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66750" y="819150"/>
            <a:ext cx="16954500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Benefits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9769" y="6086475"/>
            <a:ext cx="3603986" cy="634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5"/>
              </a:lnSpc>
            </a:pPr>
            <a:r>
              <a:rPr lang="en-US" sz="4650" b="1" spc="-46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Coverage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55960" y="6706553"/>
            <a:ext cx="3031604" cy="97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Extensive reach across regions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70786" y="6086475"/>
            <a:ext cx="3031604" cy="634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5"/>
              </a:lnSpc>
            </a:pPr>
            <a:r>
              <a:rPr lang="en-US" sz="4650" b="1" spc="-46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Resilience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70786" y="6706553"/>
            <a:ext cx="3031604" cy="97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Reliable in natural disasters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85611" y="6086475"/>
            <a:ext cx="3031604" cy="634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5"/>
              </a:lnSpc>
            </a:pPr>
            <a:r>
              <a:rPr lang="en-US" sz="4650" b="1" spc="-46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Deployment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785611" y="6706553"/>
            <a:ext cx="3031604" cy="97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Rapid installation and setup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103701" y="6086475"/>
            <a:ext cx="3025073" cy="634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85"/>
              </a:lnSpc>
            </a:pPr>
            <a:r>
              <a:rPr lang="en-US" sz="4650" b="1" spc="-46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Bridging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103701" y="6706553"/>
            <a:ext cx="3025073" cy="1417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Connecting underserved communities</a:t>
            </a:r>
          </a:p>
        </p:txBody>
      </p:sp>
      <p:sp>
        <p:nvSpPr>
          <p:cNvPr id="15" name="Freeform 15"/>
          <p:cNvSpPr/>
          <p:nvPr/>
        </p:nvSpPr>
        <p:spPr>
          <a:xfrm>
            <a:off x="1720109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769" b="-769"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6034934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769" b="-769"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0349759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769" b="-769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4664584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769" b="-769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66750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981575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296400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611225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66750" y="819150"/>
            <a:ext cx="16954500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Challenges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9769" y="6086475"/>
            <a:ext cx="3603986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b="1" spc="-60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Latency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55960" y="6919913"/>
            <a:ext cx="3031604" cy="1417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Signal delays affect communication speeds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70786" y="6086475"/>
            <a:ext cx="3031604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b="1" spc="-60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Weather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70786" y="6919913"/>
            <a:ext cx="3031604" cy="97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Rain or storms disrupt signals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85611" y="6086475"/>
            <a:ext cx="3031604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b="1" spc="-60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Cost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785611" y="6919913"/>
            <a:ext cx="3031604" cy="97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High expenses for satellite deployment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103701" y="6086475"/>
            <a:ext cx="3025073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0"/>
              </a:lnSpc>
            </a:pPr>
            <a:r>
              <a:rPr lang="en-US" sz="6000" b="1" spc="-60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Debris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103701" y="6919913"/>
            <a:ext cx="3025073" cy="97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Space junk threatens operational satellites</a:t>
            </a:r>
          </a:p>
        </p:txBody>
      </p:sp>
      <p:sp>
        <p:nvSpPr>
          <p:cNvPr id="15" name="Freeform 15"/>
          <p:cNvSpPr/>
          <p:nvPr/>
        </p:nvSpPr>
        <p:spPr>
          <a:xfrm>
            <a:off x="1720109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769" b="-769"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6034934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t="-769" b="-769"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0349759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769" b="-769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4664584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t="-769" b="-769"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00100"/>
            <a:ext cx="9763125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 dirty="0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Ongoing Innovations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95325" y="6757950"/>
            <a:ext cx="6858000" cy="1855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New developments in </a:t>
            </a: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miniaturized satellites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allow for lower launch costs and the ability to deploy larger constellations, enhancing global connectivity and efficiency in communication.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953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Smaller Satellites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58125" y="6757950"/>
            <a:ext cx="6858000" cy="229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Advancements in satellite technology are leading to </a:t>
            </a: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higher bandwidth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and reduced latency, enabling quicker data transmission and more robust internet services, particularly in underserved regions.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81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Faster Speeds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95325" y="6676633"/>
            <a:ext cx="5419725" cy="2564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343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Satellites provide essential communication services, connecting remote regions and enhancing global accessibility. They play a crucial role in bridging digital divides and improving quality of life for many.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95325" y="5952808"/>
            <a:ext cx="5419725" cy="547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Societal Impact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448425" y="6676633"/>
            <a:ext cx="5419725" cy="2155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343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Emerging technologies, such as mega-constellations, promise to revolutionize satellite connectivity. The integration with 5G and 6G networks will further enhance speed and accessibility for everyone.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448425" y="5952808"/>
            <a:ext cx="5419725" cy="547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Future Trends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201525" y="6676633"/>
            <a:ext cx="5419725" cy="2564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0"/>
              </a:lnSpc>
            </a:pPr>
            <a:r>
              <a:rPr lang="en-US" sz="2343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The field of satellite technology offers diverse career paths for students. Exploring opportunities in engineering, communications, and policy can contribute to shaping the future of global connectivity.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201525" y="5952808"/>
            <a:ext cx="5419725" cy="547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Career Opportunities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750" y="800100"/>
            <a:ext cx="9763125" cy="226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Conclusion and Future Outlook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95325" y="3138488"/>
            <a:ext cx="973455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Satellites’ critical role in society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00100"/>
            <a:ext cx="9763125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Mega-constellations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95325" y="2109788"/>
            <a:ext cx="973455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Enhancing connectivity with advanced networks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95325" y="6757950"/>
            <a:ext cx="6858000" cy="1855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Mega-constellations enable </a:t>
            </a: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widespread internet access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by deploying thousands of low Earth orbit satellites, ensuring seamless connectivity even in the most remote and underserved regions.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953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Global Coverage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58125" y="6757950"/>
            <a:ext cx="6858000" cy="229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Integrating satellite networks with </a:t>
            </a: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5G and 6G technologies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will significantly improve data transmission speeds and connectivity reliability, paving the way for advancements in various sectors, including IoT and smart cities.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81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5G Integration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896100"/>
            <a:ext cx="18288000" cy="4852028"/>
          </a:xfrm>
          <a:custGeom>
            <a:avLst/>
            <a:gdLst/>
            <a:ahLst/>
            <a:cxnLst/>
            <a:rect l="l" t="t" r="r" b="b"/>
            <a:pathLst>
              <a:path w="19247032" h="4852028">
                <a:moveTo>
                  <a:pt x="0" y="0"/>
                </a:moveTo>
                <a:lnTo>
                  <a:pt x="19247032" y="0"/>
                </a:lnTo>
                <a:lnTo>
                  <a:pt x="19247032" y="4852028"/>
                </a:lnTo>
                <a:lnTo>
                  <a:pt x="0" y="48520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8600" y="8192787"/>
            <a:ext cx="4448175" cy="416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GB" sz="2499" dirty="0">
                <a:solidFill>
                  <a:srgbClr val="1C3B58"/>
                </a:solidFill>
                <a:latin typeface="Nyutro Sans"/>
                <a:ea typeface="Nyutro Sans"/>
                <a:cs typeface="Nyutro Sans"/>
                <a:sym typeface="Nyutro Sans"/>
              </a:rPr>
              <a:t>muraduzzamanasha@gmail.com</a:t>
            </a:r>
            <a:endParaRPr lang="en-US" sz="2499" dirty="0">
              <a:solidFill>
                <a:srgbClr val="1C3B58"/>
              </a:solidFill>
              <a:latin typeface="Nyutro Sans"/>
              <a:ea typeface="Nyutro Sans"/>
              <a:cs typeface="Nyutro Sans"/>
              <a:sym typeface="Nyutro Sa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66750" y="7662862"/>
            <a:ext cx="4010025" cy="541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0A1F2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Email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296400" y="8192787"/>
            <a:ext cx="4010025" cy="416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GB" sz="2499" dirty="0">
                <a:solidFill>
                  <a:srgbClr val="1C3B58"/>
                </a:solidFill>
                <a:latin typeface="Nyutro Sans"/>
                <a:ea typeface="Nyutro Sans"/>
                <a:cs typeface="Nyutro Sans"/>
                <a:sym typeface="Nyutro Sans"/>
              </a:rPr>
              <a:t>0</a:t>
            </a:r>
            <a:r>
              <a:rPr lang="en-US" sz="2499" dirty="0">
                <a:solidFill>
                  <a:srgbClr val="1C3B58"/>
                </a:solidFill>
                <a:latin typeface="Nyutro Sans"/>
                <a:ea typeface="Nyutro Sans"/>
                <a:cs typeface="Nyutro Sans"/>
                <a:sym typeface="Nyutro Sans"/>
              </a:rPr>
              <a:t>1761-174373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296400" y="7662862"/>
            <a:ext cx="4010025" cy="541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0A1F2F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Phone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6750" y="819150"/>
            <a:ext cx="14077950" cy="2247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 dirty="0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Thank You for Your Attention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49000" y="0"/>
            <a:ext cx="6886579" cy="10283491"/>
            <a:chOff x="0" y="0"/>
            <a:chExt cx="9182105" cy="137113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182100" cy="13711301"/>
            </a:xfrm>
            <a:custGeom>
              <a:avLst/>
              <a:gdLst/>
              <a:ahLst/>
              <a:cxnLst/>
              <a:rect l="l" t="t" r="r" b="b"/>
              <a:pathLst>
                <a:path w="9182100" h="13711301">
                  <a:moveTo>
                    <a:pt x="6780403" y="0"/>
                  </a:moveTo>
                  <a:lnTo>
                    <a:pt x="875411" y="0"/>
                  </a:lnTo>
                  <a:cubicBezTo>
                    <a:pt x="391922" y="0"/>
                    <a:pt x="0" y="391922"/>
                    <a:pt x="0" y="875411"/>
                  </a:cubicBezTo>
                  <a:lnTo>
                    <a:pt x="0" y="12835890"/>
                  </a:lnTo>
                  <a:cubicBezTo>
                    <a:pt x="0" y="13319379"/>
                    <a:pt x="391922" y="13711301"/>
                    <a:pt x="875411" y="13711301"/>
                  </a:cubicBezTo>
                  <a:lnTo>
                    <a:pt x="8306689" y="13711301"/>
                  </a:lnTo>
                  <a:cubicBezTo>
                    <a:pt x="8790178" y="13711301"/>
                    <a:pt x="9182100" y="13319379"/>
                    <a:pt x="9182100" y="12835890"/>
                  </a:cubicBezTo>
                  <a:lnTo>
                    <a:pt x="9182100" y="2581529"/>
                  </a:lnTo>
                  <a:cubicBezTo>
                    <a:pt x="9182100" y="2366137"/>
                    <a:pt x="9102725" y="2158365"/>
                    <a:pt x="8959215" y="1997837"/>
                  </a:cubicBezTo>
                  <a:lnTo>
                    <a:pt x="7432802" y="291719"/>
                  </a:lnTo>
                  <a:cubicBezTo>
                    <a:pt x="7266813" y="106172"/>
                    <a:pt x="7029450" y="0"/>
                    <a:pt x="6780403" y="0"/>
                  </a:cubicBezTo>
                  <a:close/>
                </a:path>
              </a:pathLst>
            </a:custGeom>
            <a:blipFill>
              <a:blip r:embed="rId2"/>
              <a:stretch>
                <a:fillRect t="-82" b="-82"/>
              </a:stretch>
            </a:blipFill>
          </p:spPr>
        </p:sp>
      </p:grpSp>
      <p:sp>
        <p:nvSpPr>
          <p:cNvPr id="4" name="TextBox 4"/>
          <p:cNvSpPr txBox="1"/>
          <p:nvPr/>
        </p:nvSpPr>
        <p:spPr>
          <a:xfrm>
            <a:off x="666750" y="650081"/>
            <a:ext cx="9763125" cy="5572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000"/>
              </a:lnSpc>
            </a:pPr>
            <a:r>
              <a:rPr lang="en-US" sz="8800" dirty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Satellite: Used for global connectivity</a:t>
            </a:r>
          </a:p>
          <a:p>
            <a:pPr algn="l">
              <a:lnSpc>
                <a:spcPts val="15000"/>
              </a:lnSpc>
            </a:pPr>
            <a:endParaRPr lang="en-US" sz="8800" b="1" spc="-150" dirty="0">
              <a:solidFill>
                <a:srgbClr val="F0F4F8"/>
              </a:solidFill>
              <a:latin typeface="Nyutro Sans Bold"/>
              <a:ea typeface="Nyutro Sans Bold"/>
              <a:cs typeface="Nyutro Sans Bold"/>
              <a:sym typeface="Nyutro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00100"/>
            <a:ext cx="9763125" cy="226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Introduction to Satellites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95325" y="3138488"/>
            <a:ext cx="973455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Understanding satellites and global connectivity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95325" y="6757950"/>
            <a:ext cx="6858000" cy="2247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1"/>
              </a:lnSpc>
            </a:pPr>
            <a:r>
              <a:rPr lang="en-US" sz="2436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Satellites are artificial bodies orbiting Earth, facilitating </a:t>
            </a:r>
            <a:r>
              <a:rPr lang="en-US" sz="2436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global communication</a:t>
            </a:r>
            <a:r>
              <a:rPr lang="en-US" sz="2436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by transmitting signals for various applications, including television, internet, and weather forecasting. They form a crucial part of our connectivity infrastructure.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953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What are Satellites?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58125" y="6757950"/>
            <a:ext cx="6858000" cy="2247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1"/>
              </a:lnSpc>
            </a:pPr>
            <a:r>
              <a:rPr lang="en-US" sz="2436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Satellites enable communication in remote areas where traditional infrastructure is lacking, ensuring access to vital information and services. They bridge gaps in connectivity for communities and industries worldwide.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81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Global Connectivity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66750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981575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296400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611225" y="3316635"/>
            <a:ext cx="4010025" cy="6303615"/>
          </a:xfrm>
          <a:custGeom>
            <a:avLst/>
            <a:gdLst/>
            <a:ahLst/>
            <a:cxnLst/>
            <a:rect l="l" t="t" r="r" b="b"/>
            <a:pathLst>
              <a:path w="4010025" h="6303615">
                <a:moveTo>
                  <a:pt x="0" y="0"/>
                </a:moveTo>
                <a:lnTo>
                  <a:pt x="4010025" y="0"/>
                </a:lnTo>
                <a:lnTo>
                  <a:pt x="4010025" y="6303615"/>
                </a:lnTo>
                <a:lnTo>
                  <a:pt x="0" y="63036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66750" y="819150"/>
            <a:ext cx="16954500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Why Satellites Matter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9769" y="6086475"/>
            <a:ext cx="3603986" cy="581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6"/>
              </a:lnSpc>
            </a:pPr>
            <a:r>
              <a:rPr lang="en-US" sz="4275" b="1" spc="-42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Communication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55960" y="6654165"/>
            <a:ext cx="3031604" cy="979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Vital for global information exchange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70786" y="6086475"/>
            <a:ext cx="3031604" cy="581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6"/>
              </a:lnSpc>
            </a:pPr>
            <a:r>
              <a:rPr lang="en-US" sz="4275" b="1" spc="-42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Connectivity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70786" y="6654165"/>
            <a:ext cx="3031604" cy="979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Access for remote locations globally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85611" y="6086475"/>
            <a:ext cx="3031604" cy="581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6"/>
              </a:lnSpc>
            </a:pPr>
            <a:r>
              <a:rPr lang="en-US" sz="4275" b="1" spc="-42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Impact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785611" y="6654165"/>
            <a:ext cx="3031604" cy="979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Enhances everyday life and opportunities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103701" y="6086475"/>
            <a:ext cx="3025073" cy="581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6"/>
              </a:lnSpc>
            </a:pPr>
            <a:r>
              <a:rPr lang="en-US" sz="4275" b="1" spc="-42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Topics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103701" y="6654165"/>
            <a:ext cx="3025073" cy="979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Key areas of satellite functionality</a:t>
            </a:r>
          </a:p>
        </p:txBody>
      </p:sp>
      <p:sp>
        <p:nvSpPr>
          <p:cNvPr id="15" name="Freeform 15"/>
          <p:cNvSpPr/>
          <p:nvPr/>
        </p:nvSpPr>
        <p:spPr>
          <a:xfrm>
            <a:off x="1720109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769" b="-769"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6034934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t="-769" b="-769"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0349759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769" b="-769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4664584" y="4740706"/>
            <a:ext cx="1903307" cy="899745"/>
          </a:xfrm>
          <a:custGeom>
            <a:avLst/>
            <a:gdLst/>
            <a:ahLst/>
            <a:cxnLst/>
            <a:rect l="l" t="t" r="r" b="b"/>
            <a:pathLst>
              <a:path w="1903307" h="899745">
                <a:moveTo>
                  <a:pt x="0" y="0"/>
                </a:moveTo>
                <a:lnTo>
                  <a:pt x="1903307" y="0"/>
                </a:lnTo>
                <a:lnTo>
                  <a:pt x="1903307" y="899745"/>
                </a:lnTo>
                <a:lnTo>
                  <a:pt x="0" y="89974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t="-769" b="-769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00100"/>
            <a:ext cx="9763125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Satellite Orbits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95325" y="2109788"/>
            <a:ext cx="973455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Understanding LEO, MEO, and GEO Benefits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95325" y="6757950"/>
            <a:ext cx="6858000" cy="229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LEO satellites orbit at altitudes between 180 to 2,000 kilometers, enabling low latency communication. Their proximity to Earth allows for faster signal transmission and higher bandwidth capabilities.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953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Low Earth Orbit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58125" y="6757950"/>
            <a:ext cx="6858000" cy="229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GEO satellites orbit approximately 35,786 kilometers above Earth, maintaining a fixed position relative to the surface. They provide extensive coverage, making them ideal for broadcasting and weather monitoring.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81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Geostationary Orbit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00100"/>
            <a:ext cx="9763125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Signal Transmission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95325" y="2109788"/>
            <a:ext cx="973455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Understanding uplink, downlink, and relay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95325" y="6757950"/>
            <a:ext cx="6858000" cy="1855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The uplink process involves sending data from ground stations to satellites. This transmission allows for the initial signal to be captured and relayed back to Earth.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953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Uplink Process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58125" y="6757950"/>
            <a:ext cx="6858000" cy="229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The downlink is the reverse, transmitting signals from satellites back to ground stations. This essential step ensures that data reaches users, enabling effective communication and connectivity.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81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Downlink Process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5549900"/>
            <a:ext cx="6886575" cy="407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378" lvl="2" indent="-190459" algn="l">
              <a:lnSpc>
                <a:spcPts val="3499"/>
              </a:lnSpc>
              <a:buFont typeface="Arial"/>
              <a:buChar char="⚬"/>
            </a:pP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Communication Satellites: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Facilitate telecommunication, broadcasting, and data transmission.</a:t>
            </a:r>
          </a:p>
          <a:p>
            <a:pPr marL="571378" lvl="2" indent="-190459" algn="l">
              <a:lnSpc>
                <a:spcPts val="3499"/>
              </a:lnSpc>
              <a:buFont typeface="Arial"/>
              <a:buChar char="⚬"/>
            </a:pP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Internet Satellites: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Provide global internet coverage, enabling connectivity in remote regions.</a:t>
            </a:r>
          </a:p>
          <a:p>
            <a:pPr marL="571378" lvl="2" indent="-190459" algn="l">
              <a:lnSpc>
                <a:spcPts val="3499"/>
              </a:lnSpc>
              <a:buFont typeface="Arial"/>
              <a:buChar char="⚬"/>
            </a:pP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Weather Satellites: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Monitor atmospheric conditions and provide critical data for weather forecasting.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750" y="819150"/>
            <a:ext cx="6886575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Satellites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296400" y="666750"/>
            <a:ext cx="8324853" cy="8953542"/>
            <a:chOff x="0" y="0"/>
            <a:chExt cx="11099804" cy="1193805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099800" cy="11938000"/>
            </a:xfrm>
            <a:custGeom>
              <a:avLst/>
              <a:gdLst/>
              <a:ahLst/>
              <a:cxnLst/>
              <a:rect l="l" t="t" r="r" b="b"/>
              <a:pathLst>
                <a:path w="11099800" h="11938000">
                  <a:moveTo>
                    <a:pt x="8999601" y="0"/>
                  </a:moveTo>
                  <a:lnTo>
                    <a:pt x="765556" y="0"/>
                  </a:lnTo>
                  <a:cubicBezTo>
                    <a:pt x="342773" y="0"/>
                    <a:pt x="0" y="342773"/>
                    <a:pt x="0" y="765556"/>
                  </a:cubicBezTo>
                  <a:lnTo>
                    <a:pt x="0" y="11172571"/>
                  </a:lnTo>
                  <a:cubicBezTo>
                    <a:pt x="0" y="11595354"/>
                    <a:pt x="342773" y="11938000"/>
                    <a:pt x="765556" y="11938000"/>
                  </a:cubicBezTo>
                  <a:lnTo>
                    <a:pt x="10334244" y="11938000"/>
                  </a:lnTo>
                  <a:cubicBezTo>
                    <a:pt x="10757026" y="11938000"/>
                    <a:pt x="11099800" y="11595227"/>
                    <a:pt x="11099800" y="11172444"/>
                  </a:cubicBezTo>
                  <a:lnTo>
                    <a:pt x="11099800" y="2257552"/>
                  </a:lnTo>
                  <a:cubicBezTo>
                    <a:pt x="11099800" y="2069211"/>
                    <a:pt x="11030331" y="1887474"/>
                    <a:pt x="10904855" y="1747139"/>
                  </a:cubicBezTo>
                  <a:lnTo>
                    <a:pt x="9570085" y="255143"/>
                  </a:lnTo>
                  <a:cubicBezTo>
                    <a:pt x="9424924" y="92837"/>
                    <a:pt x="9217406" y="0"/>
                    <a:pt x="8999601" y="0"/>
                  </a:cubicBezTo>
                  <a:close/>
                </a:path>
              </a:pathLst>
            </a:custGeom>
            <a:blipFill>
              <a:blip r:embed="rId2"/>
              <a:stretch>
                <a:fillRect t="-219" b="-220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F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5988050"/>
            <a:ext cx="6886575" cy="3632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378" lvl="2" indent="-190459" algn="l">
              <a:lnSpc>
                <a:spcPts val="3499"/>
              </a:lnSpc>
              <a:buFont typeface="Arial"/>
              <a:buChar char="⚬"/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Satellite internet services like Starlink and OneWeb offer global coverage.</a:t>
            </a:r>
          </a:p>
          <a:p>
            <a:pPr marL="571378" lvl="2" indent="-190459" algn="l">
              <a:lnSpc>
                <a:spcPts val="3499"/>
              </a:lnSpc>
              <a:buFont typeface="Arial"/>
              <a:buChar char="⚬"/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Provide connectivity to remote areas, maritime, and disaster zones.</a:t>
            </a:r>
          </a:p>
          <a:p>
            <a:pPr marL="571378" lvl="2" indent="-190459" algn="l">
              <a:lnSpc>
                <a:spcPts val="3499"/>
              </a:lnSpc>
              <a:buFont typeface="Arial"/>
              <a:buChar char="⚬"/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Enhance communication and internet access in challenging regions.</a:t>
            </a:r>
          </a:p>
          <a:p>
            <a:pPr marL="571378" lvl="2" indent="-190459" algn="l">
              <a:lnSpc>
                <a:spcPts val="3499"/>
              </a:lnSpc>
              <a:buFont typeface="Arial"/>
              <a:buChar char="⚬"/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Successful case studies demonstrate significant improvements.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750" y="819150"/>
            <a:ext cx="6886575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Connectivity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296400" y="666750"/>
            <a:ext cx="8324853" cy="8953542"/>
            <a:chOff x="0" y="0"/>
            <a:chExt cx="11099804" cy="1193805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099800" cy="11938000"/>
            </a:xfrm>
            <a:custGeom>
              <a:avLst/>
              <a:gdLst/>
              <a:ahLst/>
              <a:cxnLst/>
              <a:rect l="l" t="t" r="r" b="b"/>
              <a:pathLst>
                <a:path w="11099800" h="11938000">
                  <a:moveTo>
                    <a:pt x="8999601" y="0"/>
                  </a:moveTo>
                  <a:lnTo>
                    <a:pt x="765556" y="0"/>
                  </a:lnTo>
                  <a:cubicBezTo>
                    <a:pt x="342773" y="0"/>
                    <a:pt x="0" y="342773"/>
                    <a:pt x="0" y="765556"/>
                  </a:cubicBezTo>
                  <a:lnTo>
                    <a:pt x="0" y="11172571"/>
                  </a:lnTo>
                  <a:cubicBezTo>
                    <a:pt x="0" y="11595354"/>
                    <a:pt x="342773" y="11938000"/>
                    <a:pt x="765556" y="11938000"/>
                  </a:cubicBezTo>
                  <a:lnTo>
                    <a:pt x="10334244" y="11938000"/>
                  </a:lnTo>
                  <a:cubicBezTo>
                    <a:pt x="10757026" y="11938000"/>
                    <a:pt x="11099800" y="11595227"/>
                    <a:pt x="11099800" y="11172444"/>
                  </a:cubicBezTo>
                  <a:lnTo>
                    <a:pt x="11099800" y="2257552"/>
                  </a:lnTo>
                  <a:cubicBezTo>
                    <a:pt x="11099800" y="2069211"/>
                    <a:pt x="11030331" y="1887474"/>
                    <a:pt x="10904855" y="1747139"/>
                  </a:cubicBezTo>
                  <a:lnTo>
                    <a:pt x="9570085" y="255143"/>
                  </a:lnTo>
                  <a:cubicBezTo>
                    <a:pt x="9424924" y="92837"/>
                    <a:pt x="9217406" y="0"/>
                    <a:pt x="8999601" y="0"/>
                  </a:cubicBezTo>
                  <a:close/>
                </a:path>
              </a:pathLst>
            </a:custGeom>
            <a:blipFill>
              <a:blip r:embed="rId2"/>
              <a:stretch>
                <a:fillRect t="-219" b="-22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B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00100"/>
            <a:ext cx="9763125" cy="226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9000" b="1" spc="-89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Connectivity to Remote Regions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95325" y="3138488"/>
            <a:ext cx="973455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Linking Maritime and Aviation through Satellites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95325" y="6757950"/>
            <a:ext cx="6858000" cy="229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Satellites provide </a:t>
            </a: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critical communication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for vessels, ensuring </a:t>
            </a: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safety and efficiency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in navigation, weather updates, and real-time coordination, especially in regions beyond traditional cellular coverage.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953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Maritime Connectivity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858125" y="6757950"/>
            <a:ext cx="6858000" cy="229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In aviation, satellites enhance </a:t>
            </a: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global communication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for aircraft, enabling </a:t>
            </a:r>
            <a:r>
              <a:rPr lang="en-US" sz="24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smooth operations</a:t>
            </a:r>
            <a:r>
              <a:rPr lang="en-US" sz="2499">
                <a:solidFill>
                  <a:srgbClr val="F0F4F8"/>
                </a:solidFill>
                <a:latin typeface="Nyutro Sans"/>
                <a:ea typeface="Nyutro Sans"/>
                <a:cs typeface="Nyutro Sans"/>
                <a:sym typeface="Nyutro Sans"/>
              </a:rPr>
              <a:t> during flights, including navigation, weather information, and in-flight connectivity, crucial for remote and oceanic routes.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8125" y="5938838"/>
            <a:ext cx="6858000" cy="547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999" b="1">
                <a:solidFill>
                  <a:srgbClr val="F0F4F8"/>
                </a:solidFill>
                <a:latin typeface="Nyutro Sans Bold"/>
                <a:ea typeface="Nyutro Sans Bold"/>
                <a:cs typeface="Nyutro Sans Bold"/>
                <a:sym typeface="Nyutro Sans Bold"/>
              </a:rPr>
              <a:t>Aviation Connectivity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830</Words>
  <Application>Microsoft Office PowerPoint</Application>
  <PresentationFormat>Custom</PresentationFormat>
  <Paragraphs>104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 (MS)</vt:lpstr>
      <vt:lpstr>Calibri</vt:lpstr>
      <vt:lpstr>Nyutro Sans</vt:lpstr>
      <vt:lpstr>Times New Roman</vt:lpstr>
      <vt:lpstr>Nyutro Sans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Muraduzzaman Asha</dc:creator>
  <cp:lastModifiedBy>Muraduzzaman Asha</cp:lastModifiedBy>
  <cp:revision>5</cp:revision>
  <dcterms:created xsi:type="dcterms:W3CDTF">2006-08-16T00:00:00Z</dcterms:created>
  <dcterms:modified xsi:type="dcterms:W3CDTF">2025-10-31T19:21:48Z</dcterms:modified>
  <dc:identifier>DAG3X2qY5R4</dc:identifier>
</cp:coreProperties>
</file>

<file path=docProps/thumbnail.jpeg>
</file>